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Advent Pro SemiBold"/>
      <p:regular r:id="rId18"/>
      <p:bold r:id="rId19"/>
      <p:italic r:id="rId20"/>
      <p:boldItalic r:id="rId21"/>
    </p:embeddedFont>
    <p:embeddedFont>
      <p:font typeface="Fira Sans Extra Condensed Medium"/>
      <p:regular r:id="rId22"/>
      <p:bold r:id="rId23"/>
      <p:italic r:id="rId24"/>
      <p:boldItalic r:id="rId25"/>
    </p:embeddedFont>
    <p:embeddedFont>
      <p:font typeface="Fira Sans Condensed Medium"/>
      <p:regular r:id="rId26"/>
      <p:bold r:id="rId27"/>
      <p:italic r:id="rId28"/>
      <p:boldItalic r:id="rId29"/>
    </p:embeddedFont>
    <p:embeddedFont>
      <p:font typeface="Maven Pro"/>
      <p:regular r:id="rId30"/>
      <p:bold r:id="rId31"/>
    </p:embeddedFont>
    <p:embeddedFont>
      <p:font typeface="Share Tech"/>
      <p:regular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dventProSemiBold-italic.fntdata"/><Relationship Id="rId22" Type="http://schemas.openxmlformats.org/officeDocument/2006/relationships/font" Target="fonts/FiraSansExtraCondensedMedium-regular.fntdata"/><Relationship Id="rId21" Type="http://schemas.openxmlformats.org/officeDocument/2006/relationships/font" Target="fonts/AdventProSemiBold-boldItalic.fntdata"/><Relationship Id="rId24" Type="http://schemas.openxmlformats.org/officeDocument/2006/relationships/font" Target="fonts/FiraSansExtraCondensedMedium-italic.fntdata"/><Relationship Id="rId23" Type="http://schemas.openxmlformats.org/officeDocument/2006/relationships/font" Target="fonts/FiraSansExtraCondensedMedium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FiraSansCondensedMedium-regular.fntdata"/><Relationship Id="rId25" Type="http://schemas.openxmlformats.org/officeDocument/2006/relationships/font" Target="fonts/FiraSansExtraCondensedMedium-boldItalic.fntdata"/><Relationship Id="rId28" Type="http://schemas.openxmlformats.org/officeDocument/2006/relationships/font" Target="fonts/FiraSansCondensedMedium-italic.fntdata"/><Relationship Id="rId27" Type="http://schemas.openxmlformats.org/officeDocument/2006/relationships/font" Target="fonts/FiraSansCondensedMedium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FiraSansCondensedMedium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avenPro-bold.fntdata"/><Relationship Id="rId30" Type="http://schemas.openxmlformats.org/officeDocument/2006/relationships/font" Target="fonts/MavenPro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32" Type="http://schemas.openxmlformats.org/officeDocument/2006/relationships/font" Target="fonts/ShareTech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AdventProSemiBold-bold.fntdata"/><Relationship Id="rId18" Type="http://schemas.openxmlformats.org/officeDocument/2006/relationships/font" Target="fonts/AdventProSemiBold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e11ce3711e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e11ce3711e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2e14a632d4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2e14a632d4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2e14a632d43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2e14a632d43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2e198de1fc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2e198de1fc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e0908dcfa3_2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e0908dcfa3_2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e11ce3711e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e11ce3711e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e0908dcfa3_2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e0908dcfa3_2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2e11ce3711e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8" name="Google Shape;488;g2e11ce3711e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2e0908dcfa3_2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2e0908dcfa3_2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e14a632d4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2e14a632d4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6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6c4305b01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6c4305b01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8" name="Google Shape;178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9" name="Google Shape;179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4" name="Google Shape;184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5" name="Google Shape;185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8" name="Google Shape;188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9" name="Google Shape;189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90" name="Google Shape;190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3" name="Google Shape;193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6" name="Google Shape;196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0" name="Google Shape;200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2" name="Google Shape;202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3" name="Google Shape;203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5" name="Google Shape;205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6" name="Google Shape;206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7" name="Google Shape;207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0" name="Google Shape;210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2" name="Google Shape;21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5" name="Google Shape;215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20" name="Google Shape;220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1" name="Google Shape;221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2" name="Google Shape;222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9" name="Google Shape;259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1" name="Google Shape;271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2" name="Google Shape;272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4" name="Google Shape;274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5" name="Google Shape;275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3" name="Google Shape;283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4" name="Google Shape;284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9" name="Google Shape;289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9" name="Google Shape;299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00" name="Google Shape;300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2" name="Google Shape;302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0" name="Google Shape;310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4" name="Google Shape;324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5" name="Google Shape;325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3" name="Google Shape;343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4" name="Google Shape;344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3" name="Google Shape;363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4" name="Google Shape;364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6" name="Google Shape;376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7" name="Google Shape;377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8" name="Google Shape;378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7" name="Google Shape;387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9" name="Google Shape;389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90" name="Google Shape;390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4" name="Google Shape;394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5" name="Google Shape;395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8" name="Google Shape;398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0" name="Google Shape;400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1" name="Google Shape;401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4" name="Google Shape;404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8" name="Google Shape;408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2" name="Google Shape;412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3" name="Google Shape;413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4" name="Google Shape;414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1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3"/>
          <p:cNvSpPr txBox="1"/>
          <p:nvPr>
            <p:ph idx="1" type="subTitle"/>
          </p:nvPr>
        </p:nvSpPr>
        <p:spPr>
          <a:xfrm>
            <a:off x="1807950" y="3109300"/>
            <a:ext cx="5638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MSDS 460 Decision Analytics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Requested Group: James, Garo, and Manny</a:t>
            </a:r>
            <a:endParaRPr/>
          </a:p>
        </p:txBody>
      </p:sp>
      <p:sp>
        <p:nvSpPr>
          <p:cNvPr id="432" name="Google Shape;432;p23"/>
          <p:cNvSpPr txBox="1"/>
          <p:nvPr>
            <p:ph type="ctrTitle"/>
          </p:nvPr>
        </p:nvSpPr>
        <p:spPr>
          <a:xfrm>
            <a:off x="1561650" y="751901"/>
            <a:ext cx="6020700" cy="228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Discrete Event Simulation -</a:t>
            </a:r>
            <a:endParaRPr sz="4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Café and Bistro</a:t>
            </a:r>
            <a:endParaRPr sz="4600"/>
          </a:p>
        </p:txBody>
      </p:sp>
      <p:sp>
        <p:nvSpPr>
          <p:cNvPr id="433" name="Google Shape;433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chemeClr val="accent1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chemeClr val="accent2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" name="Google Shape;439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0" name="Google Shape;440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2" name="Google Shape;442;p23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3" name="Google Shape;443;p2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5" name="Google Shape;445;p23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6" name="Google Shape;446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9" name="Google Shape;449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1" name="Google Shape;451;p2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2" name="Google Shape;452;p2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" name="Google Shape;454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5" name="Google Shape;455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32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- Code</a:t>
            </a:r>
            <a:endParaRPr/>
          </a:p>
        </p:txBody>
      </p:sp>
      <p:pic>
        <p:nvPicPr>
          <p:cNvPr id="522" name="Google Shape;52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2325" y="88975"/>
            <a:ext cx="3666749" cy="474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33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- Code</a:t>
            </a:r>
            <a:endParaRPr/>
          </a:p>
        </p:txBody>
      </p:sp>
      <p:pic>
        <p:nvPicPr>
          <p:cNvPr id="528" name="Google Shape;52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8625" y="456350"/>
            <a:ext cx="4520875" cy="423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3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- Code</a:t>
            </a:r>
            <a:endParaRPr/>
          </a:p>
        </p:txBody>
      </p:sp>
      <p:pic>
        <p:nvPicPr>
          <p:cNvPr id="534" name="Google Shape;53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6100" y="321923"/>
            <a:ext cx="4542575" cy="44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3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- Event Log</a:t>
            </a:r>
            <a:endParaRPr/>
          </a:p>
        </p:txBody>
      </p:sp>
      <p:pic>
        <p:nvPicPr>
          <p:cNvPr id="540" name="Google Shape;5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8925" y="152400"/>
            <a:ext cx="3336817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24"/>
          <p:cNvSpPr txBox="1"/>
          <p:nvPr>
            <p:ph idx="1" type="body"/>
          </p:nvPr>
        </p:nvSpPr>
        <p:spPr>
          <a:xfrm>
            <a:off x="200475" y="919475"/>
            <a:ext cx="5827800" cy="393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"/>
              <a:buChar char="●"/>
            </a:pPr>
            <a:r>
              <a:rPr b="1" lang="en" sz="1000"/>
              <a:t>Objective: Improve the service of customers in a café and bistro shop setting by </a:t>
            </a:r>
            <a:r>
              <a:rPr b="1" lang="en" sz="1000"/>
              <a:t>employing </a:t>
            </a:r>
            <a:r>
              <a:rPr b="1" lang="en" sz="1000"/>
              <a:t>Discrete Event Simulation (DES).</a:t>
            </a:r>
            <a:endParaRPr b="1"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"/>
              <a:buChar char="●"/>
            </a:pPr>
            <a:r>
              <a:rPr b="1" lang="en" sz="1000"/>
              <a:t>Context:</a:t>
            </a:r>
            <a:endParaRPr b="1" sz="10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Challenges often include managing resource allocation, reducing customer wait times, and enhancing overall service efficiency while meeting customer expectations and ensuring customer satisfaction.</a:t>
            </a:r>
            <a:endParaRPr sz="10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Efficient handling of these elements is essential for ensuring customer satisfaction and operational success.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"/>
              <a:buChar char="●"/>
            </a:pPr>
            <a:r>
              <a:rPr b="1" lang="en" sz="1000"/>
              <a:t>Challenges:</a:t>
            </a:r>
            <a:endParaRPr b="1" sz="10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Balancing staffing levels with fluctuating customer demand.</a:t>
            </a:r>
            <a:endParaRPr sz="10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Minimizing customer wait times and improving service speed.</a:t>
            </a:r>
            <a:endParaRPr sz="10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Efficient coordination between kitchen and service staff activities to avoid delays and bottlenecks.</a:t>
            </a:r>
            <a:endParaRPr sz="1000"/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"/>
              <a:buChar char="●"/>
            </a:pPr>
            <a:r>
              <a:rPr b="1" lang="en" sz="1000"/>
              <a:t>Focus Areas:</a:t>
            </a:r>
            <a:endParaRPr b="1" sz="10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Optimizing resource allocation and staff scheduling.</a:t>
            </a:r>
            <a:endParaRPr sz="10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Streamlining the sequence of service activities from seating to order completion.</a:t>
            </a:r>
            <a:endParaRPr sz="1000"/>
          </a:p>
          <a:p>
            <a:pPr indent="-2921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</a:pPr>
            <a:r>
              <a:rPr lang="en" sz="1000"/>
              <a:t>Enhancing the overall experience for customers through improved operational strategies.</a:t>
            </a:r>
            <a:endParaRPr sz="10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/>
          </a:p>
        </p:txBody>
      </p:sp>
      <p:sp>
        <p:nvSpPr>
          <p:cNvPr id="463" name="Google Shape;463;p2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</a:t>
            </a:r>
            <a:r>
              <a:rPr lang="en"/>
              <a:t> Problem</a:t>
            </a:r>
            <a:endParaRPr/>
          </a:p>
        </p:txBody>
      </p:sp>
      <p:pic>
        <p:nvPicPr>
          <p:cNvPr id="464" name="Google Shape;464;p24"/>
          <p:cNvPicPr preferRelativeResize="0"/>
          <p:nvPr/>
        </p:nvPicPr>
        <p:blipFill rotWithShape="1">
          <a:blip r:embed="rId3">
            <a:alphaModFix/>
          </a:blip>
          <a:srcRect b="12354" l="13264" r="13934" t="22689"/>
          <a:stretch/>
        </p:blipFill>
        <p:spPr>
          <a:xfrm>
            <a:off x="6429375" y="1377825"/>
            <a:ext cx="2513230" cy="301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25"/>
          <p:cNvSpPr txBox="1"/>
          <p:nvPr>
            <p:ph idx="1" type="body"/>
          </p:nvPr>
        </p:nvSpPr>
        <p:spPr>
          <a:xfrm>
            <a:off x="576625" y="876550"/>
            <a:ext cx="54666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ivvic"/>
              <a:buChar char="●"/>
            </a:pPr>
            <a:r>
              <a:rPr b="1" lang="en" sz="1400"/>
              <a:t>Summary of Research Design, Algorithms, and Modeling Methods</a:t>
            </a:r>
            <a:endParaRPr b="1"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ivvic"/>
              <a:buChar char="●"/>
            </a:pPr>
            <a:r>
              <a:rPr b="1" lang="en" sz="1400"/>
              <a:t>Tools Used:</a:t>
            </a:r>
            <a:endParaRPr b="1"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SimPy: Library for discrete event simulation.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Pandas: Data manipulation and analysis.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NetworkX: Creation of process flow graphs.</a:t>
            </a:r>
            <a:endParaRPr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Matplotlib: Visualization of process flows and data.</a:t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ivvic"/>
              <a:buChar char="●"/>
            </a:pPr>
            <a:r>
              <a:rPr b="1" lang="en" sz="1400"/>
              <a:t>Simulation Methodology:</a:t>
            </a:r>
            <a:endParaRPr b="1" sz="1400"/>
          </a:p>
          <a:p>
            <a: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Discrete Event Simulation (DES):</a:t>
            </a:r>
            <a:endParaRPr/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Environment Setup: Initialize a simulation environment using simpy.Environment.</a:t>
            </a:r>
            <a:endParaRPr/>
          </a:p>
          <a:p>
            <a: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Resources: Manage barista availability using simpy.Resource.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470" name="Google Shape;470;p2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pic>
        <p:nvPicPr>
          <p:cNvPr id="471" name="Google Shape;471;p25"/>
          <p:cNvPicPr preferRelativeResize="0"/>
          <p:nvPr/>
        </p:nvPicPr>
        <p:blipFill rotWithShape="1">
          <a:blip r:embed="rId3">
            <a:alphaModFix/>
          </a:blip>
          <a:srcRect b="1922" l="2219" r="0" t="0"/>
          <a:stretch/>
        </p:blipFill>
        <p:spPr>
          <a:xfrm>
            <a:off x="6221400" y="1353300"/>
            <a:ext cx="2733999" cy="27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6"/>
          <p:cNvSpPr txBox="1"/>
          <p:nvPr>
            <p:ph idx="1" type="body"/>
          </p:nvPr>
        </p:nvSpPr>
        <p:spPr>
          <a:xfrm>
            <a:off x="-122200" y="876550"/>
            <a:ext cx="60048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Livvic"/>
              <a:buChar char="●"/>
            </a:pPr>
            <a:r>
              <a:rPr b="1" lang="en" sz="1100"/>
              <a:t>Algorithm Implementation:</a:t>
            </a:r>
            <a:endParaRPr b="1" sz="1100"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"/>
              <a:buChar char="○"/>
            </a:pPr>
            <a:r>
              <a:rPr b="1" lang="en" sz="1100"/>
              <a:t>Coffee Shop Class:</a:t>
            </a:r>
            <a:endParaRPr b="1" sz="1100"/>
          </a:p>
          <a:p>
            <a:pPr indent="-2984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Describes operations and processes (seating, ordering, preparing, serving, billing, and payment).</a:t>
            </a:r>
            <a:endParaRPr sz="1100"/>
          </a:p>
          <a:p>
            <a:pPr indent="-2984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Activity Methods:</a:t>
            </a:r>
            <a:endParaRPr sz="1100"/>
          </a:p>
          <a:p>
            <a: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seat_customer: Seats customers.</a:t>
            </a:r>
            <a:endParaRPr sz="1100"/>
          </a:p>
          <a:p>
            <a: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take_order: Takes orders.</a:t>
            </a:r>
            <a:endParaRPr sz="1100"/>
          </a:p>
          <a:p>
            <a: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prepare_drink and prepare_snack: Prepares drinks and snacks.</a:t>
            </a:r>
            <a:endParaRPr sz="1100"/>
          </a:p>
          <a:p>
            <a: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serve_drink and serve_snack: Serves drinks and snacks.</a:t>
            </a:r>
            <a:endParaRPr sz="1100"/>
          </a:p>
          <a:p>
            <a: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deliver_bill: Delivers the bill.</a:t>
            </a:r>
            <a:endParaRPr sz="1100"/>
          </a:p>
          <a:p>
            <a: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pay_bill: Processes payment.</a:t>
            </a:r>
            <a:endParaRPr sz="1100"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"/>
              <a:buChar char="○"/>
            </a:pPr>
            <a:r>
              <a:rPr b="1" lang="en" sz="1100"/>
              <a:t>Process Simulation:</a:t>
            </a:r>
            <a:endParaRPr b="1" sz="1100"/>
          </a:p>
          <a:p>
            <a:pPr indent="-2984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Simulates 1,000 customers.</a:t>
            </a:r>
            <a:endParaRPr sz="1100"/>
          </a:p>
          <a:p>
            <a:pPr indent="-2984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Logs each activity with timestamps, order number, activity type, and barista.</a:t>
            </a:r>
            <a:endParaRPr sz="1100"/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"/>
              <a:buChar char="○"/>
            </a:pPr>
            <a:r>
              <a:rPr b="1" lang="en" sz="1100"/>
              <a:t>Data Handling and Visualization:</a:t>
            </a:r>
            <a:endParaRPr sz="1100"/>
          </a:p>
          <a:p>
            <a:pPr indent="-2984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Pandas: Converts logs into a DataFrame for analysis.</a:t>
            </a:r>
            <a:endParaRPr sz="1100"/>
          </a:p>
          <a:p>
            <a:pPr indent="-29845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Process Flow Graph:</a:t>
            </a:r>
            <a:endParaRPr sz="1100"/>
          </a:p>
          <a:p>
            <a:pPr indent="-29845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Uses NetworkX to create and Matplotlib to visualize a graph representing the sequence of activities.</a:t>
            </a:r>
            <a:endParaRPr sz="1100"/>
          </a:p>
        </p:txBody>
      </p:sp>
      <p:sp>
        <p:nvSpPr>
          <p:cNvPr id="477" name="Google Shape;477;p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pic>
        <p:nvPicPr>
          <p:cNvPr id="478" name="Google Shape;47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5000" y="1074528"/>
            <a:ext cx="2994475" cy="29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27"/>
          <p:cNvSpPr txBox="1"/>
          <p:nvPr>
            <p:ph idx="1" type="body"/>
          </p:nvPr>
        </p:nvSpPr>
        <p:spPr>
          <a:xfrm>
            <a:off x="597375" y="1063525"/>
            <a:ext cx="5486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ivvic"/>
              <a:buChar char="●"/>
            </a:pPr>
            <a:r>
              <a:rPr b="1" lang="en" sz="1100"/>
              <a:t>Simulation Overview: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Total Customers served: 1000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Simulation Time maximum: 5000 minutes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Length of time for 1,000 customers: Nearly 3 full days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ivvic"/>
              <a:buChar char="●"/>
            </a:pPr>
            <a:r>
              <a:rPr b="1" lang="en" sz="1100"/>
              <a:t>Key Metrics: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Average Time per Activity: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Seated: 1-3 minutes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Order Taken: 2-5 minutes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Drink Prepared: 3-7 minutes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Drink Served: 1-3 minutes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Snack Prepared: 2-5 minutes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Snack Served: 1-3 minutes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Bill Delivered: 1-2 minutes</a:t>
            </a:r>
            <a:endParaRPr sz="1100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100"/>
              <a:t>Bill Paid: 1-3 minutes</a:t>
            </a:r>
            <a:endParaRPr sz="1100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Livvic"/>
              <a:buChar char="●"/>
            </a:pPr>
            <a:r>
              <a:rPr b="1" lang="en" sz="1100"/>
              <a:t>Bottlenecks Identified: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Longest Durations: Drink and snack preparation stages.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Server Utilization: High utilization during peak times, indicating potential overburdening.</a:t>
            </a:r>
            <a:endParaRPr sz="1100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100"/>
              <a:t>Sequential Processing: Sequential handling of orders by the same barista, leading to potential delays.</a:t>
            </a:r>
            <a:endParaRPr sz="1100"/>
          </a:p>
        </p:txBody>
      </p:sp>
      <p:sp>
        <p:nvSpPr>
          <p:cNvPr id="484" name="Google Shape;484;p2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</a:t>
            </a:r>
            <a:r>
              <a:rPr lang="en"/>
              <a:t>Interpretation</a:t>
            </a:r>
            <a:endParaRPr/>
          </a:p>
        </p:txBody>
      </p:sp>
      <p:pic>
        <p:nvPicPr>
          <p:cNvPr id="485" name="Google Shape;4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7750" y="978737"/>
            <a:ext cx="3233050" cy="31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p2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 Flow</a:t>
            </a:r>
            <a:endParaRPr/>
          </a:p>
        </p:txBody>
      </p:sp>
      <p:pic>
        <p:nvPicPr>
          <p:cNvPr id="491" name="Google Shape;4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7513" y="914250"/>
            <a:ext cx="6068975" cy="401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29"/>
          <p:cNvSpPr txBox="1"/>
          <p:nvPr>
            <p:ph idx="1" type="body"/>
          </p:nvPr>
        </p:nvSpPr>
        <p:spPr>
          <a:xfrm>
            <a:off x="597375" y="1063525"/>
            <a:ext cx="49368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Efficiency Improvements: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Livvic"/>
              <a:buAutoNum type="arabicPeriod"/>
            </a:pPr>
            <a:r>
              <a:rPr b="1" lang="en"/>
              <a:t>Staff Optimization:</a:t>
            </a:r>
            <a:endParaRPr b="1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Redistribute tasks among baristas.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Increase staffing during peak hours.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ivvic"/>
              <a:buAutoNum type="arabicPeriod"/>
            </a:pPr>
            <a:r>
              <a:rPr b="1" lang="en"/>
              <a:t>Process Enhancements:</a:t>
            </a:r>
            <a:endParaRPr b="1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Streamline drink and snack preparation.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Allowing different baristas to handle different stages of the same order.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ivvic"/>
              <a:buAutoNum type="arabicPeriod"/>
            </a:pPr>
            <a:r>
              <a:rPr b="1" lang="en"/>
              <a:t>Technology Integration:</a:t>
            </a:r>
            <a:endParaRPr b="1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Introduce self-service kiosks or mobile apps.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Utilize real-time data analytics for dynamic adjustments.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ivvic"/>
              <a:buAutoNum type="arabicPeriod"/>
            </a:pPr>
            <a:r>
              <a:rPr b="1" lang="en"/>
              <a:t>Customer Experience:</a:t>
            </a:r>
            <a:endParaRPr b="1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Minimize wait times with a better queuing system.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</a:pPr>
            <a:r>
              <a:rPr lang="en" sz="1200"/>
              <a:t>Improve communication on order status.</a:t>
            </a:r>
            <a:endParaRPr sz="1200"/>
          </a:p>
        </p:txBody>
      </p:sp>
      <p:sp>
        <p:nvSpPr>
          <p:cNvPr id="497" name="Google Shape;497;p29"/>
          <p:cNvSpPr txBox="1"/>
          <p:nvPr>
            <p:ph type="ctrTitle"/>
          </p:nvPr>
        </p:nvSpPr>
        <p:spPr>
          <a:xfrm>
            <a:off x="618825" y="411675"/>
            <a:ext cx="5667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Management </a:t>
            </a:r>
            <a:r>
              <a:rPr lang="en"/>
              <a:t>Recommendations</a:t>
            </a:r>
            <a:endParaRPr/>
          </a:p>
        </p:txBody>
      </p:sp>
      <p:pic>
        <p:nvPicPr>
          <p:cNvPr id="498" name="Google Shape;49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575" y="1141875"/>
            <a:ext cx="3305025" cy="3314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0"/>
          <p:cNvSpPr txBox="1"/>
          <p:nvPr>
            <p:ph idx="1" type="body"/>
          </p:nvPr>
        </p:nvSpPr>
        <p:spPr>
          <a:xfrm>
            <a:off x="597375" y="1063525"/>
            <a:ext cx="46113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Challenges Encountered:</a:t>
            </a:r>
            <a:endParaRPr/>
          </a:p>
          <a:p>
            <a:pPr indent="-3048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Livvic"/>
              <a:buChar char="●"/>
            </a:pPr>
            <a:r>
              <a:rPr b="1" lang="en"/>
              <a:t>Complex Scenarios:</a:t>
            </a:r>
            <a:endParaRPr b="1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Balking: Customers leaving before being seated.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Reneging: Customers leaving after waiting too long.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Staying in Queue: Customers waiting despite delays.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</a:pPr>
            <a:r>
              <a:rPr b="1" lang="en"/>
              <a:t>Script Complexity: Simplified the model for better understanding due to construction challenges.</a:t>
            </a:r>
            <a:endParaRPr b="1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</a:pPr>
            <a:r>
              <a:rPr b="1" lang="en"/>
              <a:t>Final Thoughts:</a:t>
            </a:r>
            <a:endParaRPr b="1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Valuable insights gained into optimizing operations.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Addressing bottlenecks and implementing recommendations can enhance service efficiency and customer satisfaction.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Future work should incorporate more complex scenarios and refine the simulation for greater accuracy.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3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pic>
        <p:nvPicPr>
          <p:cNvPr id="505" name="Google Shape;50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6525" y="830800"/>
            <a:ext cx="3630525" cy="35772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31"/>
          <p:cNvSpPr txBox="1"/>
          <p:nvPr>
            <p:ph type="ctrTitle"/>
          </p:nvPr>
        </p:nvSpPr>
        <p:spPr>
          <a:xfrm>
            <a:off x="430750" y="1280475"/>
            <a:ext cx="7150800" cy="142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 YOU!</a:t>
            </a:r>
            <a:endParaRPr sz="9600"/>
          </a:p>
        </p:txBody>
      </p:sp>
      <p:grpSp>
        <p:nvGrpSpPr>
          <p:cNvPr id="511" name="Google Shape;511;p31"/>
          <p:cNvGrpSpPr/>
          <p:nvPr/>
        </p:nvGrpSpPr>
        <p:grpSpPr>
          <a:xfrm>
            <a:off x="7686104" y="-476250"/>
            <a:ext cx="2291257" cy="2922300"/>
            <a:chOff x="4882900" y="-64350"/>
            <a:chExt cx="2493750" cy="2922300"/>
          </a:xfrm>
        </p:grpSpPr>
        <p:sp>
          <p:nvSpPr>
            <p:cNvPr id="512" name="Google Shape;512;p31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1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1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1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1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